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0" r:id="rId6"/>
    <p:sldId id="266" r:id="rId7"/>
    <p:sldId id="268" r:id="rId8"/>
    <p:sldId id="286" r:id="rId9"/>
    <p:sldId id="289" r:id="rId10"/>
    <p:sldId id="290" r:id="rId11"/>
    <p:sldId id="287" r:id="rId12"/>
    <p:sldId id="288" r:id="rId13"/>
    <p:sldId id="291" r:id="rId14"/>
    <p:sldId id="292" r:id="rId15"/>
    <p:sldId id="295" r:id="rId16"/>
    <p:sldId id="302" r:id="rId17"/>
    <p:sldId id="297" r:id="rId18"/>
    <p:sldId id="298" r:id="rId19"/>
    <p:sldId id="299" r:id="rId20"/>
    <p:sldId id="271" r:id="rId21"/>
    <p:sldId id="272" r:id="rId22"/>
    <p:sldId id="270" r:id="rId23"/>
    <p:sldId id="301" r:id="rId24"/>
    <p:sldId id="274" r:id="rId25"/>
    <p:sldId id="300" r:id="rId26"/>
    <p:sldId id="276" r:id="rId27"/>
    <p:sldId id="296" r:id="rId28"/>
    <p:sldId id="277" r:id="rId29"/>
    <p:sldId id="273" r:id="rId30"/>
    <p:sldId id="275" r:id="rId31"/>
    <p:sldId id="263" r:id="rId32"/>
    <p:sldId id="284" r:id="rId33"/>
    <p:sldId id="264" r:id="rId34"/>
    <p:sldId id="283" r:id="rId35"/>
    <p:sldId id="278" r:id="rId36"/>
    <p:sldId id="281" r:id="rId37"/>
    <p:sldId id="279" r:id="rId38"/>
    <p:sldId id="280" r:id="rId39"/>
    <p:sldId id="282" r:id="rId40"/>
    <p:sldId id="26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5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42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6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57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6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9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2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3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ADF47-309F-4325-8751-545A5B3962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08605-A106-4754-84C1-F90CE3A5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eeplearning.net/software/theano_versions/dev/tutorial/conv_arithmetic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9.gif"/><Relationship Id="rId2" Type="http://schemas.openxmlformats.org/officeDocument/2006/relationships/hyperlink" Target="http://deeplearning.net/software/theano_versions/dev/tutorial/conv_arithmetic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Image_noi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 Processing Terms</a:t>
            </a:r>
          </a:p>
          <a:p>
            <a:r>
              <a:rPr lang="en-US" dirty="0" smtClean="0"/>
              <a:t>History CNN</a:t>
            </a:r>
          </a:p>
          <a:p>
            <a:r>
              <a:rPr lang="en-US" dirty="0" smtClean="0"/>
              <a:t>Intro to CNN Layers</a:t>
            </a:r>
          </a:p>
          <a:p>
            <a:r>
              <a:rPr lang="en-US" dirty="0" smtClean="0"/>
              <a:t>Convolution Understanding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6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18" y="2429473"/>
            <a:ext cx="5150460" cy="2275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14" y="1380393"/>
            <a:ext cx="9123119" cy="437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04" y="685801"/>
            <a:ext cx="11478305" cy="55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5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46" y="300403"/>
            <a:ext cx="11527908" cy="60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8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54" y="483577"/>
            <a:ext cx="109632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80962"/>
            <a:ext cx="120777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8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317256"/>
            <a:ext cx="119538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354" y="1122363"/>
            <a:ext cx="11095892" cy="7240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LAYERS OF CNN</a:t>
            </a:r>
            <a:br>
              <a:rPr lang="en-US" dirty="0" smtClean="0"/>
            </a:br>
            <a:r>
              <a:rPr lang="en-US" dirty="0" smtClean="0"/>
              <a:t>[INPUT - CONV - RELU - POOL - FC]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707" y="1749669"/>
            <a:ext cx="11192607" cy="470388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Convolution -	Kernel, Padding, Strides, I/O channels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Activation -             </a:t>
            </a:r>
            <a:r>
              <a:rPr lang="en-US" dirty="0" err="1" smtClean="0"/>
              <a:t>Relu</a:t>
            </a:r>
            <a:r>
              <a:rPr lang="en-US" dirty="0" smtClean="0"/>
              <a:t>/Leaky </a:t>
            </a:r>
            <a:r>
              <a:rPr lang="en-US" dirty="0" err="1" smtClean="0"/>
              <a:t>Relu</a:t>
            </a:r>
            <a:r>
              <a:rPr lang="en-US" dirty="0" smtClean="0"/>
              <a:t> - making non-linear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Pooling - Down/Sub Sampling (Dimension, stride)   - max, </a:t>
            </a:r>
            <a:r>
              <a:rPr lang="en-US" dirty="0" err="1" smtClean="0"/>
              <a:t>avg</a:t>
            </a:r>
            <a:r>
              <a:rPr lang="en-US" dirty="0" smtClean="0"/>
              <a:t>, min filters - 		maxPool2D	- Valid Pool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Fully Connected - Flatten - 1D Feature Vector </a:t>
            </a:r>
          </a:p>
          <a:p>
            <a:pPr algn="l"/>
            <a:endParaRPr lang="en-US" dirty="0"/>
          </a:p>
          <a:p>
            <a:pPr lvl="1" algn="l"/>
            <a:r>
              <a:rPr lang="en-US" dirty="0" smtClean="0"/>
              <a:t>Others: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Dropout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Dense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8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3661" y="753087"/>
            <a:ext cx="9853246" cy="926245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Convolution-2D</a:t>
            </a:r>
            <a:endParaRPr lang="en-US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4014" y="2110154"/>
            <a:ext cx="9952893" cy="508195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EDGE DETECTION FILTERS</a:t>
            </a:r>
          </a:p>
          <a:p>
            <a:r>
              <a:rPr lang="en-US" dirty="0" smtClean="0"/>
              <a:t>(H, V, BOTH, SOBEL, SCHASS)</a:t>
            </a:r>
          </a:p>
          <a:p>
            <a:endParaRPr lang="en-US" dirty="0"/>
          </a:p>
          <a:p>
            <a:r>
              <a:rPr lang="en-US" dirty="0" smtClean="0"/>
              <a:t>CNN WITH KERNEL </a:t>
            </a:r>
          </a:p>
          <a:p>
            <a:r>
              <a:rPr lang="en-US" dirty="0" smtClean="0"/>
              <a:t>CNN WITH KERNEL + PADDING</a:t>
            </a:r>
          </a:p>
          <a:p>
            <a:r>
              <a:rPr lang="en-US" dirty="0" smtClean="0"/>
              <a:t>CNN WITH KERNEL + PADDING + STRIDES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3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3661" y="753087"/>
            <a:ext cx="9853246" cy="926245"/>
          </a:xfrm>
        </p:spPr>
        <p:txBody>
          <a:bodyPr>
            <a:normAutofit/>
          </a:bodyPr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39" y="1792531"/>
            <a:ext cx="79914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592" y="1405428"/>
            <a:ext cx="8790606" cy="50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7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75714"/>
          </a:xfrm>
        </p:spPr>
        <p:txBody>
          <a:bodyPr/>
          <a:lstStyle/>
          <a:p>
            <a:r>
              <a:rPr lang="en-US" dirty="0" smtClean="0"/>
              <a:t>Image Resolution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585" y="2158999"/>
            <a:ext cx="9656518" cy="2245947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Spatial Resolution </a:t>
            </a:r>
          </a:p>
          <a:p>
            <a:r>
              <a:rPr lang="en-US" dirty="0" smtClean="0"/>
              <a:t>“The </a:t>
            </a:r>
            <a:r>
              <a:rPr lang="en-US" dirty="0"/>
              <a:t>clarity of an image cannot be determined by the pixel </a:t>
            </a:r>
            <a:r>
              <a:rPr lang="en-US" dirty="0" smtClean="0"/>
              <a:t>resolution”</a:t>
            </a:r>
          </a:p>
          <a:p>
            <a:r>
              <a:rPr lang="en-US" dirty="0" smtClean="0"/>
              <a:t>or</a:t>
            </a:r>
            <a:endParaRPr lang="en-US" dirty="0"/>
          </a:p>
          <a:p>
            <a:r>
              <a:rPr lang="en-US" dirty="0" smtClean="0"/>
              <a:t>“Smallest discernible/perceptible </a:t>
            </a:r>
            <a:r>
              <a:rPr lang="en-US" dirty="0"/>
              <a:t>detail in an </a:t>
            </a:r>
            <a:r>
              <a:rPr lang="en-US" dirty="0" smtClean="0"/>
              <a:t>image”</a:t>
            </a:r>
          </a:p>
          <a:p>
            <a:r>
              <a:rPr lang="en-US" dirty="0" smtClean="0"/>
              <a:t>(Units – DPI, LPI, PPI)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103" y="1830998"/>
            <a:ext cx="18764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PADDING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16" y="1257300"/>
            <a:ext cx="9400076" cy="53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STRIDES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31" y="1257300"/>
            <a:ext cx="8196629" cy="51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Image, Filter, Padding, Strides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257" y="1477962"/>
            <a:ext cx="6724650" cy="4219575"/>
          </a:xfrm>
          <a:prstGeom prst="rect">
            <a:avLst/>
          </a:prstGeom>
        </p:spPr>
      </p:pic>
      <p:pic>
        <p:nvPicPr>
          <p:cNvPr id="1026" name="Picture 2" descr="../_images/numerical_padding_stride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4" y="1574679"/>
            <a:ext cx="4369759" cy="306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3675" y="4497208"/>
            <a:ext cx="32319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x 5                                          3x3</a:t>
            </a:r>
          </a:p>
          <a:p>
            <a:endParaRPr lang="en-US" dirty="0"/>
          </a:p>
          <a:p>
            <a:r>
              <a:rPr lang="en-US" dirty="0" smtClean="0"/>
              <a:t>Padding=1</a:t>
            </a:r>
          </a:p>
          <a:p>
            <a:r>
              <a:rPr lang="en-US" dirty="0" smtClean="0"/>
              <a:t>Strides = 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31730" y="5918199"/>
            <a:ext cx="877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http://deeplearning.net/software/theano_versions/dev/tutorial/conv_arithmetic.html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7" y="20704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ALL TOGETHER/ MANY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87163" y="3827473"/>
            <a:ext cx="139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Half Padding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288930" y="796104"/>
            <a:ext cx="877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http://deeplearning.net/software/theano_versions/dev/tutorial/conv_arithmetic.html</a:t>
            </a:r>
            <a:endParaRPr lang="en-US" dirty="0"/>
          </a:p>
        </p:txBody>
      </p:sp>
      <p:pic>
        <p:nvPicPr>
          <p:cNvPr id="2050" name="Picture 2" descr="../_images/no_padding_no_stride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80" y="1279100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20665" y="6293613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404040"/>
                </a:solidFill>
                <a:latin typeface="Roboto Slab"/>
              </a:rPr>
              <a:t>No Zero </a:t>
            </a:r>
            <a:r>
              <a:rPr lang="en-US" b="1" dirty="0">
                <a:solidFill>
                  <a:srgbClr val="404040"/>
                </a:solidFill>
                <a:latin typeface="Roboto Slab"/>
              </a:rPr>
              <a:t>padding, </a:t>
            </a:r>
            <a:r>
              <a:rPr lang="en-US" b="1" dirty="0" smtClean="0">
                <a:solidFill>
                  <a:srgbClr val="404040"/>
                </a:solidFill>
                <a:latin typeface="Roboto Slab"/>
              </a:rPr>
              <a:t>Non-unit strides</a:t>
            </a:r>
            <a:endParaRPr lang="en-US" b="1" i="0" dirty="0">
              <a:solidFill>
                <a:srgbClr val="404040"/>
              </a:solidFill>
              <a:effectLst/>
              <a:latin typeface="Roboto Slab"/>
            </a:endParaRPr>
          </a:p>
        </p:txBody>
      </p:sp>
      <p:pic>
        <p:nvPicPr>
          <p:cNvPr id="2052" name="Picture 4" descr="../_images/arbitrary_padding_no_stride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64" y="4044405"/>
            <a:ext cx="2222818" cy="243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../_images/same_padding_no_strides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31" y="1260340"/>
            <a:ext cx="2124319" cy="24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40803" y="3827473"/>
            <a:ext cx="293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zero padding, unit strides</a:t>
            </a:r>
          </a:p>
        </p:txBody>
      </p:sp>
      <p:pic>
        <p:nvPicPr>
          <p:cNvPr id="2056" name="Picture 8" descr="../_images/full_padding_no_strides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060" y="1431295"/>
            <a:ext cx="2130425" cy="247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996587" y="3880170"/>
            <a:ext cx="140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Full Padding</a:t>
            </a:r>
            <a:endParaRPr lang="en-US" b="1" dirty="0"/>
          </a:p>
        </p:txBody>
      </p:sp>
      <p:pic>
        <p:nvPicPr>
          <p:cNvPr id="2058" name="Picture 10" descr="../_images/no_padding_strides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579" y="4349205"/>
            <a:ext cx="1919410" cy="188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845185" y="6443055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Roboto Slab"/>
              </a:rPr>
              <a:t>Zero padding, unit strides</a:t>
            </a:r>
            <a:endParaRPr lang="en-US" b="1" i="0" dirty="0">
              <a:solidFill>
                <a:srgbClr val="404040"/>
              </a:solidFill>
              <a:effectLst/>
              <a:latin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18190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POOLING LAYER</a:t>
            </a:r>
            <a:endParaRPr lang="en-US" b="1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54" y="1257300"/>
            <a:ext cx="5043239" cy="2892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85" y="3679216"/>
            <a:ext cx="6040315" cy="3045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54" y="4385337"/>
            <a:ext cx="3619500" cy="1952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142" y="1257300"/>
            <a:ext cx="3009900" cy="22193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857993" y="1336431"/>
            <a:ext cx="0" cy="500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6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585938" cy="773723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FLATTEN - FULLY CONNECTYED LAYER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798" y="2725617"/>
            <a:ext cx="8664536" cy="38546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8700" y="1529863"/>
            <a:ext cx="9935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Flattening a tensor means to remove all of the dimensions except for one.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8700" y="1802426"/>
            <a:ext cx="9102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Reshapes the tensor to have a shape that is equal to the number of elements 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8700" y="2127740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As making a 1d-array of elements.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4639"/>
            <a:ext cx="10172699" cy="10111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Conv. (Full Description - </a:t>
            </a:r>
            <a:r>
              <a:rPr lang="en-US" dirty="0" err="1" smtClean="0"/>
              <a:t>Params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3600" dirty="0" smtClean="0"/>
              <a:t>(CONV -&gt; POOL -&gt; CONV -&gt; POOL -&gt; FC -&gt; FC -&gt; FC-&gt; SOFT)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74" y="1449264"/>
            <a:ext cx="10213493" cy="2649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21" y="4098991"/>
            <a:ext cx="8551619" cy="25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6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4639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Conv. Full Description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74" y="1449264"/>
            <a:ext cx="10213493" cy="2649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21" y="4098991"/>
            <a:ext cx="8551619" cy="25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Conv. Parameters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73" y="1257300"/>
            <a:ext cx="9491023" cy="50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0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Conv. Properties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96" y="1059106"/>
            <a:ext cx="5387489" cy="4998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442" y="1714500"/>
            <a:ext cx="79796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0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62100" y="88961"/>
            <a:ext cx="9144000" cy="1075714"/>
          </a:xfrm>
        </p:spPr>
        <p:txBody>
          <a:bodyPr/>
          <a:lstStyle/>
          <a:p>
            <a:r>
              <a:rPr lang="en-US" dirty="0" smtClean="0"/>
              <a:t>Image Resolution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247" y="1376483"/>
            <a:ext cx="6019800" cy="224594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Gaussian</a:t>
            </a:r>
            <a:r>
              <a:rPr lang="en-US" b="1" dirty="0" smtClean="0"/>
              <a:t> Blur/ Smoothing </a:t>
            </a:r>
          </a:p>
          <a:p>
            <a:r>
              <a:rPr lang="en-US" dirty="0" smtClean="0"/>
              <a:t>Typically </a:t>
            </a:r>
            <a:r>
              <a:rPr lang="en-US" dirty="0"/>
              <a:t>to reduce </a:t>
            </a:r>
            <a:r>
              <a:rPr lang="en-US" dirty="0">
                <a:hlinkClick r:id="rId2" tooltip="Image noise"/>
              </a:rPr>
              <a:t>image noise</a:t>
            </a:r>
            <a:r>
              <a:rPr lang="en-US" dirty="0"/>
              <a:t> and reduce </a:t>
            </a:r>
            <a:r>
              <a:rPr lang="en-US" dirty="0" smtClean="0"/>
              <a:t>detail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365" y="626818"/>
            <a:ext cx="2686050" cy="5762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600" y="688364"/>
            <a:ext cx="2569263" cy="4226536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85398" y="3691790"/>
            <a:ext cx="6240340" cy="2245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Zoom In/Out: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Pixel replication or (Nearest neighbor interpolation</a:t>
            </a:r>
            <a:r>
              <a:rPr lang="en-US" dirty="0" smtClean="0"/>
              <a:t>) – Row/Column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Zero order hold </a:t>
            </a:r>
            <a:r>
              <a:rPr lang="en-US" dirty="0" smtClean="0"/>
              <a:t>method - </a:t>
            </a:r>
            <a:r>
              <a:rPr lang="en-US" dirty="0"/>
              <a:t>zoom twice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Zooming K </a:t>
            </a:r>
            <a:r>
              <a:rPr lang="en-US" dirty="0" smtClean="0"/>
              <a:t>times (both </a:t>
            </a:r>
            <a:r>
              <a:rPr lang="en-US" dirty="0" err="1" smtClean="0"/>
              <a:t>RxC</a:t>
            </a:r>
            <a:r>
              <a:rPr lang="en-US" dirty="0" smtClean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99692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Image, Filter, Padding, Strides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1924050"/>
            <a:ext cx="4324350" cy="300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1252537"/>
            <a:ext cx="78581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5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4147" y="190378"/>
            <a:ext cx="9144000" cy="8559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Convolutions 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646" y="1046284"/>
            <a:ext cx="10568354" cy="535451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0. Simple Convolution - Kernel, Padding, Strides, I/O channels</a:t>
            </a:r>
          </a:p>
          <a:p>
            <a:pPr algn="l"/>
            <a:endParaRPr lang="en-US" dirty="0" smtClean="0"/>
          </a:p>
          <a:p>
            <a:pPr marL="457200" indent="-457200" algn="l">
              <a:buAutoNum type="arabicPeriod"/>
            </a:pPr>
            <a:r>
              <a:rPr lang="en-US" dirty="0" smtClean="0"/>
              <a:t>Dilated Convolutions –</a:t>
            </a:r>
          </a:p>
          <a:p>
            <a:pPr lvl="1" algn="l"/>
            <a:r>
              <a:rPr lang="en-US" dirty="0" smtClean="0"/>
              <a:t>3 x 3 kernel dilated into 3+2 x 3+2 (blanks 2)  Used real-time segmentation.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2.Transposed Convolutions - 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Deconvolutions or fractionally stride convolutions, Encoder-Decoder architectures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3. Separable Convolutions - </a:t>
            </a:r>
          </a:p>
          <a:p>
            <a:pPr algn="l"/>
            <a:r>
              <a:rPr lang="en-US" dirty="0" smtClean="0"/>
              <a:t>	Separate Kernels - kernel operation into multiple steps, </a:t>
            </a:r>
            <a:r>
              <a:rPr lang="en-US" dirty="0" err="1" smtClean="0"/>
              <a:t>ie</a:t>
            </a:r>
            <a:r>
              <a:rPr lang="en-US" dirty="0" smtClean="0"/>
              <a:t>. both H, V Edges on two kernels, depth wise separable convolution -  </a:t>
            </a:r>
            <a:r>
              <a:rPr lang="en-US" dirty="0" err="1" smtClean="0"/>
              <a:t>Xception</a:t>
            </a:r>
            <a:r>
              <a:rPr lang="en-US" dirty="0" smtClean="0"/>
              <a:t> model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744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4147" y="190378"/>
            <a:ext cx="9144000" cy="8559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Convolutions 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646" y="1046284"/>
            <a:ext cx="10568354" cy="535451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0. Simple Convolution - Kernel, Padding, Strides, I/O channels</a:t>
            </a:r>
          </a:p>
          <a:p>
            <a:pPr algn="l"/>
            <a:endParaRPr lang="en-US" dirty="0" smtClean="0"/>
          </a:p>
          <a:p>
            <a:pPr marL="457200" indent="-457200" algn="l">
              <a:buAutoNum type="arabicPeriod"/>
            </a:pPr>
            <a:r>
              <a:rPr lang="en-US" dirty="0" smtClean="0"/>
              <a:t>Dilated Convolutions –</a:t>
            </a:r>
          </a:p>
          <a:p>
            <a:pPr lvl="1" algn="l"/>
            <a:r>
              <a:rPr lang="en-US" dirty="0" smtClean="0"/>
              <a:t>3 x 3 kernel dilated into 3+2 x 3+2 (blanks 2)  Used real-time segmentation.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2.Transposed Convolutions - 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Deconvolutions or fractionally stride convolutions, Encoder-Decoder architectures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3. Separable Convolutions - </a:t>
            </a:r>
          </a:p>
          <a:p>
            <a:pPr algn="l"/>
            <a:r>
              <a:rPr lang="en-US" dirty="0" smtClean="0"/>
              <a:t>	Separate Kernels - kernel operation into multiple steps, </a:t>
            </a:r>
            <a:r>
              <a:rPr lang="en-US" dirty="0" err="1" smtClean="0"/>
              <a:t>ie</a:t>
            </a:r>
            <a:r>
              <a:rPr lang="en-US" dirty="0" smtClean="0"/>
              <a:t>. both H, V Edges on two kernels, depth wise separable convolution -  </a:t>
            </a:r>
            <a:r>
              <a:rPr lang="en-US" dirty="0" err="1" smtClean="0"/>
              <a:t>Xception</a:t>
            </a:r>
            <a:r>
              <a:rPr lang="en-US" dirty="0" smtClean="0"/>
              <a:t> model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943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767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and Uses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40" y="1991824"/>
            <a:ext cx="11258922" cy="359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4147" y="190378"/>
            <a:ext cx="9144000" cy="8559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Conv1D Example (LR)</a:t>
            </a:r>
            <a:endParaRPr lang="en-US" dirty="0"/>
          </a:p>
        </p:txBody>
      </p:sp>
      <p:pic>
        <p:nvPicPr>
          <p:cNvPr id="6146" name="Picture 2" descr="1D Convolution Kernel Siz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60" y="1046284"/>
            <a:ext cx="3171593" cy="26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9" y="1128773"/>
            <a:ext cx="8086725" cy="544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43" y="3714794"/>
            <a:ext cx="5706210" cy="1681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248" y="1273242"/>
            <a:ext cx="1139020" cy="2426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268" y="5195581"/>
            <a:ext cx="3924185" cy="138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8858" y="0"/>
            <a:ext cx="5121523" cy="2303585"/>
          </a:xfrm>
        </p:spPr>
        <p:txBody>
          <a:bodyPr>
            <a:normAutofit/>
          </a:bodyPr>
          <a:lstStyle/>
          <a:p>
            <a:r>
              <a:rPr lang="en-US" dirty="0" smtClean="0"/>
              <a:t>Conv1D vs 2D  </a:t>
            </a:r>
            <a:r>
              <a:rPr lang="en-US" sz="2800" dirty="0" smtClean="0"/>
              <a:t>Time VS Space Domain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3" y="1485900"/>
            <a:ext cx="11641297" cy="4736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87" y="5749667"/>
            <a:ext cx="3047267" cy="110833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8971" y="6160477"/>
            <a:ext cx="4297016" cy="697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MNIST BW – 1D</a:t>
            </a:r>
            <a:endParaRPr lang="en-US" sz="4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707779" y="6160476"/>
            <a:ext cx="4297016" cy="697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MNIST COLOR – 2D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42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313471"/>
            <a:ext cx="9144000" cy="7767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Conv2D  (Kernel 2D)</a:t>
            </a:r>
            <a:endParaRPr lang="en-US" dirty="0"/>
          </a:p>
        </p:txBody>
      </p:sp>
      <p:pic>
        <p:nvPicPr>
          <p:cNvPr id="3074" name="Picture 2" descr="kernel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761" y="1397121"/>
            <a:ext cx="7380385" cy="37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313471"/>
            <a:ext cx="9144000" cy="7767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Conv2D Visualize</a:t>
            </a:r>
            <a:endParaRPr lang="en-US" dirty="0"/>
          </a:p>
        </p:txBody>
      </p:sp>
      <p:pic>
        <p:nvPicPr>
          <p:cNvPr id="5" name="Picture 2" descr="enter image description her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89" y="1090246"/>
            <a:ext cx="9803425" cy="551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5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454" y="243132"/>
            <a:ext cx="6195646" cy="77677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Conv2D - Basic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8" y="958361"/>
            <a:ext cx="5350485" cy="3914338"/>
          </a:xfrm>
          <a:prstGeom prst="rect">
            <a:avLst/>
          </a:prstGeom>
        </p:spPr>
      </p:pic>
      <p:pic>
        <p:nvPicPr>
          <p:cNvPr id="4098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4" y="4872699"/>
            <a:ext cx="5997920" cy="198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375" y="93448"/>
            <a:ext cx="5874626" cy="6562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393" y="4283319"/>
            <a:ext cx="1386976" cy="6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313471"/>
            <a:ext cx="9144000" cy="7767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Conv1D vs 2D </a:t>
            </a:r>
            <a:endParaRPr lang="en-US" dirty="0"/>
          </a:p>
        </p:txBody>
      </p:sp>
      <p:pic>
        <p:nvPicPr>
          <p:cNvPr id="5" name="Picture 2" descr="enter image description her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060" y="1186961"/>
            <a:ext cx="8956430" cy="503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1822" y="427771"/>
            <a:ext cx="10380785" cy="15153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“Way </a:t>
            </a:r>
            <a:r>
              <a:rPr lang="en-US" dirty="0"/>
              <a:t>to measure physical </a:t>
            </a:r>
            <a:r>
              <a:rPr lang="en-US" dirty="0" smtClean="0"/>
              <a:t>change” Temporal (Time)/ Spatial (Space)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262" y="4923183"/>
            <a:ext cx="70866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Temporal : Perceived Differently with spatial 3d, so called 4</a:t>
            </a:r>
            <a:r>
              <a:rPr lang="en-US" baseline="30000" dirty="0" smtClean="0"/>
              <a:t>th</a:t>
            </a:r>
            <a:r>
              <a:rPr lang="en-US" dirty="0" smtClean="0"/>
              <a:t> Dimension like </a:t>
            </a:r>
            <a:r>
              <a:rPr lang="en-US" u="sng" dirty="0" smtClean="0"/>
              <a:t>past, present, future</a:t>
            </a:r>
            <a:endParaRPr lang="en-US" u="sng" dirty="0"/>
          </a:p>
          <a:p>
            <a:r>
              <a:rPr lang="en-US" dirty="0" smtClean="0"/>
              <a:t>Spatial (3D): Physical - basic </a:t>
            </a:r>
            <a:r>
              <a:rPr lang="en-US" dirty="0"/>
              <a:t>directions in which we can move are </a:t>
            </a:r>
            <a:r>
              <a:rPr lang="en-US" u="sng" dirty="0"/>
              <a:t>up/down, left/right, and forward/backward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60" y="1943101"/>
            <a:ext cx="6006978" cy="2937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925" y="3054960"/>
            <a:ext cx="46577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32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Layers of </a:t>
            </a:r>
            <a:r>
              <a:rPr lang="en-US" dirty="0" err="1" smtClean="0"/>
              <a:t>Keras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2154" y="2007576"/>
            <a:ext cx="4281854" cy="4607169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 smtClean="0"/>
              <a:t>OTHER LAYERS: </a:t>
            </a:r>
          </a:p>
          <a:p>
            <a:r>
              <a:rPr lang="en-US" dirty="0" smtClean="0"/>
              <a:t>Cropping1D</a:t>
            </a:r>
          </a:p>
          <a:p>
            <a:r>
              <a:rPr lang="en-US" dirty="0" smtClean="0"/>
              <a:t>Cropping2D</a:t>
            </a:r>
          </a:p>
          <a:p>
            <a:r>
              <a:rPr lang="en-US" dirty="0" smtClean="0"/>
              <a:t>Cropping3D</a:t>
            </a:r>
          </a:p>
          <a:p>
            <a:endParaRPr lang="en-US" dirty="0" smtClean="0"/>
          </a:p>
          <a:p>
            <a:r>
              <a:rPr lang="en-US" dirty="0" smtClean="0"/>
              <a:t>UpSampling1D</a:t>
            </a:r>
          </a:p>
          <a:p>
            <a:r>
              <a:rPr lang="en-US" dirty="0" smtClean="0"/>
              <a:t>UpSampling2D</a:t>
            </a:r>
          </a:p>
          <a:p>
            <a:r>
              <a:rPr lang="en-US" dirty="0" smtClean="0"/>
              <a:t>UpSampling3D</a:t>
            </a:r>
          </a:p>
          <a:p>
            <a:endParaRPr lang="en-US" dirty="0" smtClean="0"/>
          </a:p>
          <a:p>
            <a:r>
              <a:rPr lang="en-US" dirty="0" smtClean="0"/>
              <a:t>ZeroPadding1D</a:t>
            </a:r>
          </a:p>
          <a:p>
            <a:r>
              <a:rPr lang="en-US" dirty="0" smtClean="0"/>
              <a:t>ZeroPadding2D</a:t>
            </a:r>
          </a:p>
          <a:p>
            <a:r>
              <a:rPr lang="en-US" dirty="0" smtClean="0"/>
              <a:t>ZeroPadding3D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54723" y="2007577"/>
            <a:ext cx="5099539" cy="4607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/>
              <a:t>MAIN LAYERS: </a:t>
            </a:r>
          </a:p>
          <a:p>
            <a:r>
              <a:rPr lang="en-US" dirty="0" smtClean="0"/>
              <a:t>Conv1D (</a:t>
            </a:r>
            <a:r>
              <a:rPr lang="en-US" dirty="0" err="1" smtClean="0"/>
              <a:t>hw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SeparableConv1D</a:t>
            </a:r>
          </a:p>
          <a:p>
            <a:endParaRPr lang="en-US" dirty="0" smtClean="0"/>
          </a:p>
          <a:p>
            <a:r>
              <a:rPr lang="en-US" dirty="0" smtClean="0"/>
              <a:t>Conv2D (</a:t>
            </a:r>
            <a:r>
              <a:rPr lang="en-US" dirty="0" err="1" smtClean="0"/>
              <a:t>hwc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SeparableConv2D</a:t>
            </a:r>
          </a:p>
          <a:p>
            <a:r>
              <a:rPr lang="en-US" dirty="0" smtClean="0"/>
              <a:t>DepthwiseConv2D</a:t>
            </a:r>
          </a:p>
          <a:p>
            <a:r>
              <a:rPr lang="en-US" dirty="0" smtClean="0"/>
              <a:t>Conv2DTranspose</a:t>
            </a:r>
          </a:p>
          <a:p>
            <a:endParaRPr lang="en-US" dirty="0" smtClean="0"/>
          </a:p>
          <a:p>
            <a:r>
              <a:rPr lang="en-US" dirty="0" smtClean="0"/>
              <a:t>Conv3D (</a:t>
            </a:r>
            <a:r>
              <a:rPr lang="en-US" dirty="0" err="1" smtClean="0"/>
              <a:t>hwcb</a:t>
            </a:r>
            <a:r>
              <a:rPr lang="en-US" dirty="0" smtClean="0"/>
              <a:t>) Batch</a:t>
            </a:r>
          </a:p>
          <a:p>
            <a:r>
              <a:rPr lang="en-US" dirty="0" smtClean="0"/>
              <a:t>Conv3DTranspose</a:t>
            </a:r>
          </a:p>
        </p:txBody>
      </p:sp>
    </p:spTree>
    <p:extLst>
      <p:ext uri="{BB962C8B-B14F-4D97-AF65-F5344CB8AC3E}">
        <p14:creationId xmlns:p14="http://schemas.microsoft.com/office/powerpoint/2010/main" val="211316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Yann </a:t>
            </a:r>
            <a:r>
              <a:rPr lang="en-US" dirty="0" err="1" smtClean="0"/>
              <a:t>LeCun</a:t>
            </a:r>
            <a:r>
              <a:rPr lang="en-US" dirty="0" smtClean="0"/>
              <a:t> 1998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038" y="2664069"/>
            <a:ext cx="10445262" cy="3481754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</a:t>
            </a:r>
          </a:p>
          <a:p>
            <a:pPr algn="l"/>
            <a:endParaRPr lang="en-US" dirty="0" smtClean="0"/>
          </a:p>
          <a:p>
            <a:pPr marL="457200" indent="-457200" algn="l">
              <a:buAutoNum type="arabicPeriod"/>
            </a:pPr>
            <a:r>
              <a:rPr lang="en-US" dirty="0" smtClean="0"/>
              <a:t>Sparse Interactions - between layers simplified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2. Parameter Sharing - Same set of shared parameters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3. Equivariant Representation:  f(g(x)) = g(f(x))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0377" y="216754"/>
            <a:ext cx="9144000" cy="7416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Visualize CNN</a:t>
            </a:r>
            <a:endParaRPr lang="en-US" dirty="0"/>
          </a:p>
        </p:txBody>
      </p:sp>
      <p:pic>
        <p:nvPicPr>
          <p:cNvPr id="5" name="CNN Visualization by Otavio Go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355" y="958360"/>
            <a:ext cx="9550402" cy="53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250" y="199048"/>
            <a:ext cx="6951281" cy="3606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18469"/>
            <a:ext cx="5700346" cy="28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208" y="483577"/>
            <a:ext cx="10172699" cy="773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08" y="296007"/>
            <a:ext cx="98583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666" y="2250831"/>
            <a:ext cx="5079580" cy="2268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79" y="1556238"/>
            <a:ext cx="8597333" cy="436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485</Words>
  <Application>Microsoft Office PowerPoint</Application>
  <PresentationFormat>Widescreen</PresentationFormat>
  <Paragraphs>134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Roboto Slab</vt:lpstr>
      <vt:lpstr>Office Theme</vt:lpstr>
      <vt:lpstr>PowerPoint Presentation</vt:lpstr>
      <vt:lpstr>Image Resolution </vt:lpstr>
      <vt:lpstr>Image Resolution </vt:lpstr>
      <vt:lpstr>“Way to measure physical change” Temporal (Time)/ Spatial (Space)</vt:lpstr>
      <vt:lpstr>Yann LeCun 1998  </vt:lpstr>
      <vt:lpstr>Visualize CNN</vt:lpstr>
      <vt:lpstr>PowerPoint Presentation</vt:lpstr>
      <vt:lpstr>EXAMPLE</vt:lpstr>
      <vt:lpstr>PowerPoint Presentation</vt:lpstr>
      <vt:lpstr>PowerPoint Presentation</vt:lpstr>
      <vt:lpstr>PowerPoint Presentation</vt:lpstr>
      <vt:lpstr>Edge Detection</vt:lpstr>
      <vt:lpstr>Edge Detection</vt:lpstr>
      <vt:lpstr>Edge Detection</vt:lpstr>
      <vt:lpstr>Edge Detection</vt:lpstr>
      <vt:lpstr>LAYERS OF CNN [INPUT - CONV - RELU - POOL - FC] </vt:lpstr>
      <vt:lpstr>Convolution-2D</vt:lpstr>
      <vt:lpstr>Edge Detection</vt:lpstr>
      <vt:lpstr>Edge Detection</vt:lpstr>
      <vt:lpstr>PADDING</vt:lpstr>
      <vt:lpstr>STRIDES</vt:lpstr>
      <vt:lpstr>Image, Filter, Padding, Strides</vt:lpstr>
      <vt:lpstr>ALL TOGETHER/ MANY</vt:lpstr>
      <vt:lpstr>POOLING LAYER</vt:lpstr>
      <vt:lpstr>FLATTEN - FULLY CONNECTYED LAYER</vt:lpstr>
      <vt:lpstr>Conv. (Full Description - Params) (CONV -&gt; POOL -&gt; CONV -&gt; POOL -&gt; FC -&gt; FC -&gt; FC-&gt; SOFT)</vt:lpstr>
      <vt:lpstr>Conv. Full Description</vt:lpstr>
      <vt:lpstr>Conv. Parameters</vt:lpstr>
      <vt:lpstr>Conv. Properties</vt:lpstr>
      <vt:lpstr>Image, Filter, Padding, Strides</vt:lpstr>
      <vt:lpstr>Types of Convolutions :</vt:lpstr>
      <vt:lpstr>Types of Convolutions :</vt:lpstr>
      <vt:lpstr>Types and Uses</vt:lpstr>
      <vt:lpstr>Conv1D Example (LR)</vt:lpstr>
      <vt:lpstr>Conv1D vs 2D  Time VS Space Domain </vt:lpstr>
      <vt:lpstr>Conv2D  (Kernel 2D)</vt:lpstr>
      <vt:lpstr>Conv2D Visualize</vt:lpstr>
      <vt:lpstr>Conv2D - Basic</vt:lpstr>
      <vt:lpstr>Conv1D vs 2D </vt:lpstr>
      <vt:lpstr>Layers of Keras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ADNANZAIDI</dc:creator>
  <cp:lastModifiedBy>ADNANZAIDI</cp:lastModifiedBy>
  <cp:revision>46</cp:revision>
  <dcterms:created xsi:type="dcterms:W3CDTF">2019-04-04T09:13:18Z</dcterms:created>
  <dcterms:modified xsi:type="dcterms:W3CDTF">2019-04-11T13:24:24Z</dcterms:modified>
</cp:coreProperties>
</file>